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1" r:id="rId5"/>
    <p:sldId id="260" r:id="rId6"/>
    <p:sldId id="262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24" autoAdjust="0"/>
  </p:normalViewPr>
  <p:slideViewPr>
    <p:cSldViewPr snapToGrid="0">
      <p:cViewPr>
        <p:scale>
          <a:sx n="106" d="100"/>
          <a:sy n="106" d="100"/>
        </p:scale>
        <p:origin x="-168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dirty="0" smtClean="0"/>
              <a:t>11 232,6тыс.рублей</a:t>
            </a:r>
            <a:endParaRPr lang="ru-RU" dirty="0"/>
          </a:p>
        </c:rich>
      </c:tx>
      <c:layout>
        <c:manualLayout>
          <c:xMode val="edge"/>
          <c:yMode val="edge"/>
          <c:x val="0.19081396336419199"/>
          <c:y val="2.4713755894625541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5432098765432098E-3"/>
          <c:y val="0.12863654268189748"/>
          <c:w val="0.64871597647516399"/>
          <c:h val="0.854003600006105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1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2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3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Lbls>
            <c:dLbl>
              <c:idx val="0"/>
              <c:layout>
                <c:manualLayout>
                  <c:x val="-7.0260158452415733E-2"/>
                  <c:y val="-1.08720093260251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48544218431029457"/>
                  <c:y val="-0.160102537067965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3039212112374841E-2"/>
                  <c:y val="-0.216918251702895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1945173519976666E-2"/>
                  <c:y val="2.9019211347605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2602738893749478E-2"/>
                  <c:y val="5.3454007883015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1979075532225142E-2"/>
                  <c:y val="-0.245905568299533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Налог на доходы физических лиц</c:v>
                </c:pt>
                <c:pt idx="2">
                  <c:v>Налоги на совокупный доход</c:v>
                </c:pt>
                <c:pt idx="3">
                  <c:v>налог на имущество физических 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Доходы от использования имущества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Штрафы, санкции, возмещение ущерба</c:v>
                </c:pt>
                <c:pt idx="9">
                  <c:v>Безвозмездные поступления</c:v>
                </c:pt>
                <c:pt idx="10">
                  <c:v>прочие неналоговые доходы поселений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943.4</c:v>
                </c:pt>
                <c:pt idx="2">
                  <c:v>468.7</c:v>
                </c:pt>
                <c:pt idx="3">
                  <c:v>143.5</c:v>
                </c:pt>
                <c:pt idx="4">
                  <c:v>1740.4</c:v>
                </c:pt>
                <c:pt idx="5">
                  <c:v>37.6</c:v>
                </c:pt>
                <c:pt idx="6">
                  <c:v>597.4</c:v>
                </c:pt>
                <c:pt idx="7">
                  <c:v>1</c:v>
                </c:pt>
                <c:pt idx="8" formatCode="0.0">
                  <c:v>5.5</c:v>
                </c:pt>
                <c:pt idx="9">
                  <c:v>7287.9</c:v>
                </c:pt>
                <c:pt idx="10">
                  <c:v>17.399999999999999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65205696510158451"/>
          <c:y val="0.10111980192448373"/>
          <c:w val="0.33786125692621755"/>
          <c:h val="0.898880198075516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5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829174021565383E-2"/>
          <c:y val="0.11697918144213346"/>
          <c:w val="0.32435159581551665"/>
          <c:h val="0.54241527374991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5488944397856991"/>
                  <c:y val="2.0932192379256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499064073180604E-2"/>
                  <c:y val="3.0411337068968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3.1032178134606479E-2"/>
                  <c:y val="6.7572802572748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Лист1!$A$2:$A$12</c:f>
              <c:strCache>
                <c:ptCount val="9"/>
                <c:pt idx="0">
                  <c:v>Налог на доходы с физических лиц</c:v>
                </c:pt>
                <c:pt idx="1">
                  <c:v>Налоги на совокупный доход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 </c:v>
                </c:pt>
                <c:pt idx="5">
                  <c:v>Доходы от использования имущества</c:v>
                </c:pt>
                <c:pt idx="6">
                  <c:v>Штрафы, санкции, возмещение
 ущерба</c:v>
                </c:pt>
                <c:pt idx="7">
                  <c:v>Прочие неналоговые доходы</c:v>
                </c:pt>
                <c:pt idx="8">
                  <c:v>Доходы от продажи материальных и 
нематериальных активов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9"/>
                <c:pt idx="0">
                  <c:v>943.4</c:v>
                </c:pt>
                <c:pt idx="1">
                  <c:v>468.7</c:v>
                </c:pt>
                <c:pt idx="2">
                  <c:v>143.5</c:v>
                </c:pt>
                <c:pt idx="3">
                  <c:v>1740.4</c:v>
                </c:pt>
                <c:pt idx="4">
                  <c:v>37.6</c:v>
                </c:pt>
                <c:pt idx="5">
                  <c:v>597.4</c:v>
                </c:pt>
                <c:pt idx="6">
                  <c:v>5.5</c:v>
                </c:pt>
                <c:pt idx="7">
                  <c:v>7.2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751682821011854"/>
          <c:y val="4.0046232558989623E-3"/>
          <c:w val="0.38199535059924411"/>
          <c:h val="0.9959953767441015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11 </a:t>
            </a:r>
            <a:r>
              <a:rPr lang="ru-RU" dirty="0" smtClean="0"/>
              <a:t>777,9 </a:t>
            </a:r>
            <a:r>
              <a:rPr lang="ru-RU" dirty="0"/>
              <a:t>тыс. рублей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11777,9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105362819093524"/>
                  <c:y val="-0.307224836686353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181016291169409"/>
                  <c:y val="3.93498940158088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3221074938192092E-2"/>
                  <c:y val="0.1029002479524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7843623768664802E-3"/>
                  <c:y val="-7.90062144728060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7297191413078725E-2"/>
                  <c:y val="-8.5428920712258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Образование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Иные межбюджетные трансферты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6239.5</c:v>
                </c:pt>
                <c:pt idx="1">
                  <c:v>192.7</c:v>
                </c:pt>
                <c:pt idx="2">
                  <c:v>17.3</c:v>
                </c:pt>
                <c:pt idx="3">
                  <c:v>558.9</c:v>
                </c:pt>
                <c:pt idx="4">
                  <c:v>1628.5</c:v>
                </c:pt>
                <c:pt idx="5">
                  <c:v>3140.5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237395787268061"/>
          <c:y val="3.1672767082972959E-2"/>
          <c:w val="0.32857967951895251"/>
          <c:h val="0.96083042770384242"/>
        </c:manualLayout>
      </c:layout>
      <c:overlay val="0"/>
      <c:txPr>
        <a:bodyPr/>
        <a:lstStyle/>
        <a:p>
          <a:pPr>
            <a:defRPr sz="1200">
              <a:latin typeface="Arial Black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  <c:spPr>
        <a:solidFill>
          <a:schemeClr val="tx2">
            <a:lumMod val="20000"/>
            <a:lumOff val="80000"/>
          </a:schemeClr>
        </a:solidFill>
      </c:spPr>
    </c:backWall>
    <c:plotArea>
      <c:layout>
        <c:manualLayout>
          <c:layoutTarget val="inner"/>
          <c:xMode val="edge"/>
          <c:yMode val="edge"/>
          <c:x val="0.12721031398852922"/>
          <c:y val="2.5591680709718571E-2"/>
          <c:w val="0.8558143773694975"/>
          <c:h val="0.5654204420142188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5372433560045531E-2"/>
                  <c:y val="-0.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7163244746727205E-3"/>
                  <c:y val="-5.04385964912281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621765966230322E-2"/>
                  <c:y val="-5.2631578947368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7163244746727205E-3"/>
                  <c:y val="-5.9210526315789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8.716324474672783E-3"/>
                  <c:y val="-7.8947368421052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9223460136027281E-2"/>
                  <c:y val="-0.140350877192982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 оборона</c:v>
                </c:pt>
                <c:pt idx="2">
                  <c:v>образование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Культура</c:v>
                </c:pt>
                <c:pt idx="6">
                  <c:v>Иные межбюджетные трансферты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">
                  <c:v>6239.5</c:v>
                </c:pt>
                <c:pt idx="1">
                  <c:v>192.7</c:v>
                </c:pt>
                <c:pt idx="2">
                  <c:v>17.3</c:v>
                </c:pt>
                <c:pt idx="3">
                  <c:v>558.9</c:v>
                </c:pt>
                <c:pt idx="4">
                  <c:v>1628.5</c:v>
                </c:pt>
                <c:pt idx="5">
                  <c:v>3140.5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93541504"/>
        <c:axId val="93556736"/>
        <c:axId val="0"/>
      </c:bar3DChart>
      <c:catAx>
        <c:axId val="93541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3556736"/>
        <c:crosses val="autoZero"/>
        <c:auto val="1"/>
        <c:lblAlgn val="ctr"/>
        <c:lblOffset val="100"/>
        <c:noMultiLvlLbl val="0"/>
      </c:catAx>
      <c:valAx>
        <c:axId val="9355673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93541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Финансовая помощь из областного бюджета всего,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969278033794165E-2"/>
                  <c:y val="-4.639026087882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2165898617511521E-3"/>
                  <c:y val="-5.34124629080119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7572.3</c:v>
                </c:pt>
                <c:pt idx="1">
                  <c:v>7287.9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Собственные доходы,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721966205837198E-2"/>
                  <c:y val="-5.0445103857566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2227342549923186E-2"/>
                  <c:y val="-8.0118694362017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3390.1</c:v>
                </c:pt>
                <c:pt idx="1">
                  <c:v>3296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1421440"/>
        <c:axId val="41435520"/>
        <c:axId val="0"/>
      </c:bar3DChart>
      <c:catAx>
        <c:axId val="41421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1435520"/>
        <c:crosses val="autoZero"/>
        <c:auto val="1"/>
        <c:lblAlgn val="ctr"/>
        <c:lblOffset val="100"/>
        <c:noMultiLvlLbl val="0"/>
      </c:catAx>
      <c:valAx>
        <c:axId val="41435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21440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25164041994753"/>
          <c:y val="6.558587598425196E-2"/>
          <c:w val="0.64417027559055196"/>
          <c:h val="0.8253464566929136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7500000000000006E-2"/>
                  <c:y val="-2.8124999999999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749999999999961E-2"/>
                  <c:y val="-6.25000000000000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11008.4</c:v>
                </c:pt>
                <c:pt idx="1">
                  <c:v>11777.9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459072"/>
        <c:axId val="41460864"/>
        <c:axId val="0"/>
      </c:bar3DChart>
      <c:catAx>
        <c:axId val="41459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1460864"/>
        <c:crosses val="autoZero"/>
        <c:auto val="1"/>
        <c:lblAlgn val="ctr"/>
        <c:lblOffset val="100"/>
        <c:noMultiLvlLbl val="0"/>
      </c:catAx>
      <c:valAx>
        <c:axId val="41460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59072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11008.4</c:v>
                </c:pt>
                <c:pt idx="1">
                  <c:v>11777.9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Муниципальное задание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2793.8</c:v>
                </c:pt>
                <c:pt idx="1">
                  <c:v>3140.5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0332032"/>
        <c:axId val="50333568"/>
        <c:axId val="0"/>
      </c:bar3DChart>
      <c:catAx>
        <c:axId val="50332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0333568"/>
        <c:crosses val="autoZero"/>
        <c:auto val="1"/>
        <c:lblAlgn val="ctr"/>
        <c:lblOffset val="100"/>
        <c:noMultiLvlLbl val="0"/>
      </c:catAx>
      <c:valAx>
        <c:axId val="50333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332032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6756249999999995"/>
          <c:y val="0.28727239173228347"/>
          <c:w val="0.32410416666666669"/>
          <c:h val="0.425455216535433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440433212996399E-2"/>
                  <c:y val="-6.447280053727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253910950661854E-2"/>
                  <c:y val="-4.5668233713901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11008.4</c:v>
                </c:pt>
                <c:pt idx="1">
                  <c:v>11777.9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по программам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298836742880063E-2"/>
                  <c:y val="-3.4922766957689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7874047332531092E-2"/>
                  <c:y val="-8.0591000671591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3699.5</c:v>
                </c:pt>
                <c:pt idx="1">
                  <c:v>5678.3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0370432"/>
        <c:axId val="50371968"/>
        <c:axId val="50283840"/>
      </c:bar3DChart>
      <c:catAx>
        <c:axId val="50370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0371968"/>
        <c:crosses val="autoZero"/>
        <c:auto val="1"/>
        <c:lblAlgn val="ctr"/>
        <c:lblOffset val="100"/>
        <c:noMultiLvlLbl val="0"/>
      </c:catAx>
      <c:valAx>
        <c:axId val="50371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370432"/>
        <c:crosses val="autoZero"/>
        <c:crossBetween val="between"/>
      </c:valAx>
      <c:serAx>
        <c:axId val="50283840"/>
        <c:scaling>
          <c:orientation val="minMax"/>
        </c:scaling>
        <c:delete val="1"/>
        <c:axPos val="b"/>
        <c:majorTickMark val="out"/>
        <c:minorTickMark val="none"/>
        <c:tickLblPos val="none"/>
        <c:crossAx val="50371968"/>
        <c:crosses val="autoZero"/>
      </c:ser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8DF38-9E36-4C3B-9517-345BD22E9B34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5C209-719A-400B-8F0B-222562DAE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536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1FF2-68E0-4C80-BC11-2C00D1E75828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7110-6AA5-4FFA-8EE8-74D3B1B4A8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8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2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7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1130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64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135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30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42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7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4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4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0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2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5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0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7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5118" y="1506069"/>
            <a:ext cx="8610600" cy="2330825"/>
          </a:xfrm>
          <a:blipFill>
            <a:blip r:embed="rId2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Отчет об исполнении бюджета </a:t>
            </a:r>
            <a:b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Митякинского сельского поселения</a:t>
            </a:r>
            <a:b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Тарасовского района за 2018 год</a:t>
            </a:r>
            <a:endParaRPr lang="ru-RU" sz="4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5694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муниципальных программ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расходов в </a:t>
            </a:r>
            <a:r>
              <a:rPr lang="ru-RU" sz="2800" b="1" dirty="0" smtClean="0">
                <a:latin typeface="Times New Roman" pitchFamily="18" charset="0"/>
              </a:rPr>
              <a:t>2018 </a:t>
            </a:r>
            <a:r>
              <a:rPr lang="ru-RU" sz="2800" b="1" dirty="0" smtClean="0">
                <a:latin typeface="Times New Roman" pitchFamily="18" charset="0"/>
              </a:rPr>
              <a:t>году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8088878"/>
              </p:ext>
            </p:extLst>
          </p:nvPr>
        </p:nvGraphicFramePr>
        <p:xfrm>
          <a:off x="590549" y="1396999"/>
          <a:ext cx="7915275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538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2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Основные параметры исполнения бюджета Митякинского сельского поселения Тарасовского района  за 2018 год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                                                                                  </a:t>
            </a:r>
            <a:r>
              <a:rPr lang="ru-RU" sz="2400" dirty="0" smtClean="0"/>
              <a:t>                             </a:t>
            </a:r>
            <a:r>
              <a:rPr lang="ru-RU" sz="1000" dirty="0" err="1" smtClean="0"/>
              <a:t>тыс</a:t>
            </a:r>
            <a:r>
              <a:rPr lang="ru-RU" sz="1000" dirty="0" smtClean="0"/>
              <a:t> </a:t>
            </a:r>
            <a:r>
              <a:rPr lang="ru-RU" sz="1000" dirty="0" err="1" smtClean="0"/>
              <a:t>руб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405360"/>
              </p:ext>
            </p:extLst>
          </p:nvPr>
        </p:nvGraphicFramePr>
        <p:xfrm>
          <a:off x="443541" y="1270660"/>
          <a:ext cx="8261073" cy="41907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53691"/>
                <a:gridCol w="2753691"/>
                <a:gridCol w="2753691"/>
              </a:tblGrid>
              <a:tr h="1081790"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ru-RU" sz="1800" dirty="0" smtClean="0"/>
                        <a:t>Показатель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baseline="0" dirty="0" smtClean="0"/>
                    </a:p>
                    <a:p>
                      <a:pPr algn="ctr"/>
                      <a:r>
                        <a:rPr lang="ru-RU" sz="1800" baseline="0" dirty="0" smtClean="0"/>
                        <a:t>Плановые показатели</a:t>
                      </a:r>
                      <a:endParaRPr lang="en-US" sz="1800" baseline="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ru-RU" sz="1800" dirty="0" smtClean="0"/>
                        <a:t>Фактическое исполнение</a:t>
                      </a:r>
                      <a:endParaRPr lang="ru-RU" sz="1800" dirty="0"/>
                    </a:p>
                  </a:txBody>
                  <a:tcPr marL="0" marR="0" marT="0" marB="0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 Доходы, всего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11 112,7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11 232,6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из них: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/>
                </a:tc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Налоговые и неналоговые доходы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3 521,0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3 944,7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81134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Безвозмездные поступления из областного бюджета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7 591,7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7 287,9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 Расходы, всего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12 536,1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11 777,9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3.Дефицит (-),</a:t>
                      </a:r>
                    </a:p>
                    <a:p>
                      <a:r>
                        <a:rPr lang="ru-RU" sz="1800" dirty="0" smtClean="0"/>
                        <a:t>     </a:t>
                      </a:r>
                      <a:r>
                        <a:rPr lang="ru-RU" sz="1800" dirty="0" err="1" smtClean="0"/>
                        <a:t>профицит</a:t>
                      </a:r>
                      <a:r>
                        <a:rPr lang="ru-RU" sz="1800" dirty="0" smtClean="0"/>
                        <a:t>(+)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- 1423,4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-545,3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6059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5679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465963"/>
            <a:ext cx="822960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Доходы бюджета  Митякинского сельского поселения Тарасовского района за 2018 год исполнены в сумме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11 232,6 тыс. рублей</a:t>
            </a:r>
            <a:endParaRPr lang="ru-RU" sz="2000" b="1" dirty="0">
              <a:solidFill>
                <a:srgbClr val="7030A0"/>
              </a:solidFill>
            </a:endParaRP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451925"/>
              </p:ext>
            </p:extLst>
          </p:nvPr>
        </p:nvGraphicFramePr>
        <p:xfrm>
          <a:off x="609600" y="1703294"/>
          <a:ext cx="7476565" cy="4957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23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52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Поступление собственных доходов в бюджет Митякинского сельского поселения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Тарасовского района в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2214099"/>
              </p:ext>
            </p:extLst>
          </p:nvPr>
        </p:nvGraphicFramePr>
        <p:xfrm>
          <a:off x="466165" y="1389528"/>
          <a:ext cx="8408893" cy="5244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7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858" y="143436"/>
            <a:ext cx="6347713" cy="13208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Расходы бюджета Митякинского сельского поселения Тарасовского района за </a:t>
            </a: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2018 </a:t>
            </a: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год исполнены в сумме</a:t>
            </a:r>
            <a:b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6202,3 тыс. рублей</a:t>
            </a:r>
            <a:endParaRPr lang="ru-RU" sz="2000" dirty="0">
              <a:solidFill>
                <a:srgbClr val="00B0F0"/>
              </a:solidFill>
              <a:latin typeface="Arial Black" pitchFamily="34" charset="0"/>
            </a:endParaRPr>
          </a:p>
        </p:txBody>
      </p:sp>
      <p:graphicFrame>
        <p:nvGraphicFramePr>
          <p:cNvPr id="20" name="Содержимое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8113952"/>
              </p:ext>
            </p:extLst>
          </p:nvPr>
        </p:nvGraphicFramePr>
        <p:xfrm>
          <a:off x="457200" y="1600200"/>
          <a:ext cx="8423275" cy="49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4774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4" y="274638"/>
            <a:ext cx="6996545" cy="667471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Доля расходов бюджета  Митякинского сельского поселения Тарасовского района за </a:t>
            </a:r>
            <a:r>
              <a:rPr lang="ru-RU" sz="2000" b="1" dirty="0" smtClean="0">
                <a:solidFill>
                  <a:srgbClr val="7030A0"/>
                </a:solidFill>
              </a:rPr>
              <a:t>2018 </a:t>
            </a:r>
            <a:r>
              <a:rPr lang="ru-RU" sz="2000" b="1" dirty="0" smtClean="0">
                <a:solidFill>
                  <a:srgbClr val="7030A0"/>
                </a:solidFill>
              </a:rPr>
              <a:t>год</a:t>
            </a:r>
            <a:endParaRPr lang="ru-RU" sz="2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897463"/>
              </p:ext>
            </p:extLst>
          </p:nvPr>
        </p:nvGraphicFramePr>
        <p:xfrm>
          <a:off x="224118" y="1066800"/>
          <a:ext cx="8742217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13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Поступления в бюджет </a:t>
            </a:r>
            <a:endParaRPr lang="en-US" sz="3500" b="1" dirty="0" smtClean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района в </a:t>
            </a: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2018 </a:t>
            </a: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году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9966FF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436598806"/>
              </p:ext>
            </p:extLst>
          </p:nvPr>
        </p:nvGraphicFramePr>
        <p:xfrm>
          <a:off x="419100" y="1904999"/>
          <a:ext cx="8267700" cy="4810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44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Расходы бюджета </a:t>
            </a:r>
            <a:endParaRPr lang="en-US" sz="3500" b="1" dirty="0" smtClean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района за </a:t>
            </a: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2018 </a:t>
            </a: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93696201"/>
              </p:ext>
            </p:extLst>
          </p:nvPr>
        </p:nvGraphicFramePr>
        <p:xfrm>
          <a:off x="1381125" y="20447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536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муниципального задания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расходов в </a:t>
            </a:r>
            <a:r>
              <a:rPr lang="ru-RU" sz="2800" b="1" dirty="0" smtClean="0">
                <a:latin typeface="Times New Roman" pitchFamily="18" charset="0"/>
              </a:rPr>
              <a:t>2018 </a:t>
            </a:r>
            <a:r>
              <a:rPr lang="ru-RU" sz="2800" b="1" dirty="0" smtClean="0">
                <a:latin typeface="Times New Roman" pitchFamily="18" charset="0"/>
              </a:rPr>
              <a:t>году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8296358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458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1433</TotalTime>
  <Words>192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Отчет об исполнении бюджета  Митякинского сельского поселения Тарасовского района за 2018 год</vt:lpstr>
      <vt:lpstr>Основные параметры исполнения бюджета Митякинского сельского поселения Тарасовского района  за 2018 год                                                                                                                         тыс руб</vt:lpstr>
      <vt:lpstr>Доходы бюджета  Митякинского сельского поселения Тарасовского района за 2018 год исполнены в сумме 11 232,6 тыс. рублей</vt:lpstr>
      <vt:lpstr>Поступление собственных доходов в бюджет Митякинского сельского поселения Тарасовского района в 2018 году</vt:lpstr>
      <vt:lpstr>Расходы бюджета Митякинского сельского поселения Тарасовского района за 2018 год исполнены в сумме 6202,3 тыс. рублей</vt:lpstr>
      <vt:lpstr>Доля расходов бюджета  Митякинского сельского поселения Тарасовского района за 2018 год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Тарасовского района за 2013 год</dc:title>
  <dc:creator>Исполнитель: Косоротова М.О.; Косоротова М.О.</dc:creator>
  <cp:lastModifiedBy>W7</cp:lastModifiedBy>
  <cp:revision>114</cp:revision>
  <dcterms:created xsi:type="dcterms:W3CDTF">2014-05-06T10:06:48Z</dcterms:created>
  <dcterms:modified xsi:type="dcterms:W3CDTF">2019-03-20T08:22:32Z</dcterms:modified>
</cp:coreProperties>
</file>